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2"/>
  </p:notesMasterIdLst>
  <p:sldIdLst>
    <p:sldId id="256" r:id="rId2"/>
    <p:sldId id="257" r:id="rId3"/>
    <p:sldId id="265" r:id="rId4"/>
    <p:sldId id="258" r:id="rId5"/>
    <p:sldId id="259" r:id="rId6"/>
    <p:sldId id="260" r:id="rId7"/>
    <p:sldId id="261" r:id="rId8"/>
    <p:sldId id="266" r:id="rId9"/>
    <p:sldId id="267"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3" autoAdjust="0"/>
    <p:restoredTop sz="94638"/>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jpg>
</file>

<file path=ppt/media/image7.jpe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E157D4-83D7-4959-8E73-D7F77767F412}" type="datetimeFigureOut">
              <a:rPr lang="en-NZ" smtClean="0"/>
              <a:t>27/05/2025</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55B416-BBD6-4E42-9F0E-76524B8B908A}" type="slidenum">
              <a:rPr lang="en-NZ" smtClean="0"/>
              <a:t>‹#›</a:t>
            </a:fld>
            <a:endParaRPr lang="en-NZ"/>
          </a:p>
        </p:txBody>
      </p:sp>
    </p:spTree>
    <p:extLst>
      <p:ext uri="{BB962C8B-B14F-4D97-AF65-F5344CB8AC3E}">
        <p14:creationId xmlns:p14="http://schemas.microsoft.com/office/powerpoint/2010/main" val="3812291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5/27/2025</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455490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5/27/2025</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87235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5/27/2025</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9688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5/27/2025</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36581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5/27/2025</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6627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5/27/2025</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19246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5/27/2025</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135627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5/27/2025</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69283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5/27/2025</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33338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5/27/2025</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2239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5/27/2025</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7452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5/27/2025</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03995573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www.flickr.com/photos/adrianpua/4782929636/" TargetMode="External"/><Relationship Id="rId5" Type="http://schemas.openxmlformats.org/officeDocument/2006/relationships/image" Target="../media/image2.jpeg"/><Relationship Id="rId10" Type="http://schemas.openxmlformats.org/officeDocument/2006/relationships/image" Target="../media/image5.png"/><Relationship Id="rId4" Type="http://schemas.openxmlformats.org/officeDocument/2006/relationships/image" Target="../media/image1.png"/><Relationship Id="rId9" Type="http://schemas.openxmlformats.org/officeDocument/2006/relationships/hyperlink" Target="https://creativecommons.org/licenses/by-nc-nd/3.0/"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jpe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5.png"/><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hyperlink" Target="http://www.ufcstats.com/statistics/fighters?char=%7b%7d&amp;page=all" TargetMode="External"/><Relationship Id="rId5" Type="http://schemas.openxmlformats.org/officeDocument/2006/relationships/hyperlink" Target="https://console.sportradar.com/" TargetMode="Externa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2.xml"/><Relationship Id="rId5" Type="http://schemas.openxmlformats.org/officeDocument/2006/relationships/image" Target="../media/image5.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microsoft.com/office/2007/relationships/media" Target="../media/media10.m4a"/><Relationship Id="rId7" Type="http://schemas.openxmlformats.org/officeDocument/2006/relationships/image" Target="../media/image5.png"/><Relationship Id="rId2" Type="http://schemas.openxmlformats.org/officeDocument/2006/relationships/video" Target="../media/media9.mp4"/><Relationship Id="rId1" Type="http://schemas.microsoft.com/office/2007/relationships/media" Target="../media/media9.mp4"/><Relationship Id="rId6" Type="http://schemas.openxmlformats.org/officeDocument/2006/relationships/image" Target="../media/image13.png"/><Relationship Id="rId5" Type="http://schemas.openxmlformats.org/officeDocument/2006/relationships/slideLayout" Target="../slideLayouts/slideLayout2.xml"/><Relationship Id="rId4" Type="http://schemas.openxmlformats.org/officeDocument/2006/relationships/audio" Target="../media/media10.m4a"/></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4" name="Picture 3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36" name="Rectangle 35">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0" name="Rectangle 39">
            <a:extLst>
              <a:ext uri="{FF2B5EF4-FFF2-40B4-BE49-F238E27FC236}">
                <a16:creationId xmlns:a16="http://schemas.microsoft.com/office/drawing/2014/main" id="{A905C581-3E86-4ADD-9EDD-5FA87B461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6"/>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7" name="Picture 6" descr="A crowd of people in a boxing ring">
            <a:extLst>
              <a:ext uri="{FF2B5EF4-FFF2-40B4-BE49-F238E27FC236}">
                <a16:creationId xmlns:a16="http://schemas.microsoft.com/office/drawing/2014/main" id="{81375BE1-3C39-AEDD-4780-0382026064F9}"/>
              </a:ext>
            </a:extLst>
          </p:cNvPr>
          <p:cNvPicPr>
            <a:picLocks noChangeAspect="1"/>
          </p:cNvPicPr>
          <p:nvPr/>
        </p:nvPicPr>
        <p:blipFill>
          <a:blip r:embed="rId5">
            <a:alphaModFix amt="60000"/>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t="4251" r="-1" b="-1"/>
          <a:stretch>
            <a:fillRect/>
          </a:stretch>
        </p:blipFill>
        <p:spPr>
          <a:xfrm>
            <a:off x="3068" y="1386"/>
            <a:ext cx="12188932" cy="6856614"/>
          </a:xfrm>
          <a:prstGeom prst="rect">
            <a:avLst/>
          </a:prstGeom>
        </p:spPr>
      </p:pic>
      <p:grpSp>
        <p:nvGrpSpPr>
          <p:cNvPr id="42" name="Group 41">
            <a:extLst>
              <a:ext uri="{FF2B5EF4-FFF2-40B4-BE49-F238E27FC236}">
                <a16:creationId xmlns:a16="http://schemas.microsoft.com/office/drawing/2014/main" id="{A4672714-67D2-40D0-B961-A7438FE9C9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43" name="Picture 42">
              <a:extLst>
                <a:ext uri="{FF2B5EF4-FFF2-40B4-BE49-F238E27FC236}">
                  <a16:creationId xmlns:a16="http://schemas.microsoft.com/office/drawing/2014/main" id="{A5A1C471-1402-4BD1-8617-F5D9B7EB198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7">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44" name="Picture 43">
              <a:extLst>
                <a:ext uri="{FF2B5EF4-FFF2-40B4-BE49-F238E27FC236}">
                  <a16:creationId xmlns:a16="http://schemas.microsoft.com/office/drawing/2014/main" id="{6CCA9701-8B9C-4D7A-AE5B-DD505C96800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8">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9F13D557-26C4-52D0-8D1F-EFCDE3314716}"/>
              </a:ext>
            </a:extLst>
          </p:cNvPr>
          <p:cNvSpPr>
            <a:spLocks noGrp="1"/>
          </p:cNvSpPr>
          <p:nvPr>
            <p:ph type="ctrTitle"/>
          </p:nvPr>
        </p:nvSpPr>
        <p:spPr>
          <a:xfrm>
            <a:off x="1115884" y="251466"/>
            <a:ext cx="9774619" cy="1499615"/>
          </a:xfrm>
        </p:spPr>
        <p:txBody>
          <a:bodyPr vert="horz" lIns="91440" tIns="45720" rIns="91440" bIns="45720" rtlCol="0" anchor="b">
            <a:normAutofit/>
          </a:bodyPr>
          <a:lstStyle/>
          <a:p>
            <a:r>
              <a:rPr lang="en-US" dirty="0">
                <a:solidFill>
                  <a:srgbClr val="FFFFFF"/>
                </a:solidFill>
                <a:effectLst/>
              </a:rPr>
              <a:t>Predicting UFC Fight Outcomes with Machine Learning</a:t>
            </a:r>
            <a:endParaRPr lang="en-US" dirty="0">
              <a:solidFill>
                <a:srgbClr val="FFFFFF"/>
              </a:solidFill>
            </a:endParaRPr>
          </a:p>
        </p:txBody>
      </p:sp>
      <p:sp>
        <p:nvSpPr>
          <p:cNvPr id="3" name="Subtitle 2">
            <a:extLst>
              <a:ext uri="{FF2B5EF4-FFF2-40B4-BE49-F238E27FC236}">
                <a16:creationId xmlns:a16="http://schemas.microsoft.com/office/drawing/2014/main" id="{EA8AEA29-34A6-16C9-E870-CA8720E867FC}"/>
              </a:ext>
            </a:extLst>
          </p:cNvPr>
          <p:cNvSpPr>
            <a:spLocks noGrp="1"/>
          </p:cNvSpPr>
          <p:nvPr>
            <p:ph type="subTitle" idx="1"/>
          </p:nvPr>
        </p:nvSpPr>
        <p:spPr>
          <a:xfrm>
            <a:off x="936427" y="1679192"/>
            <a:ext cx="9954076" cy="2331720"/>
          </a:xfrm>
        </p:spPr>
        <p:txBody>
          <a:bodyPr vert="horz" lIns="91440" tIns="45720" rIns="91440" bIns="45720" rtlCol="0" anchor="ctr">
            <a:normAutofit/>
          </a:bodyPr>
          <a:lstStyle/>
          <a:p>
            <a:pPr indent="-228600">
              <a:buFont typeface="Arial" panose="020B0604020202020204" pitchFamily="34" charset="0"/>
              <a:buChar char="•"/>
            </a:pPr>
            <a:r>
              <a:rPr lang="en-US" sz="1800" dirty="0">
                <a:solidFill>
                  <a:srgbClr val="FFFFFF"/>
                </a:solidFill>
              </a:rPr>
              <a:t>Team 11:</a:t>
            </a:r>
          </a:p>
          <a:p>
            <a:pPr indent="-228600">
              <a:buFont typeface="Arial" panose="020B0604020202020204" pitchFamily="34" charset="0"/>
              <a:buChar char="•"/>
            </a:pPr>
            <a:r>
              <a:rPr lang="en-US" sz="1800" dirty="0" err="1">
                <a:solidFill>
                  <a:srgbClr val="FFFFFF"/>
                </a:solidFill>
              </a:rPr>
              <a:t>Amaz</a:t>
            </a:r>
            <a:r>
              <a:rPr lang="en-US" sz="1800" dirty="0">
                <a:solidFill>
                  <a:srgbClr val="FFFFFF"/>
                </a:solidFill>
              </a:rPr>
              <a:t> Salman </a:t>
            </a:r>
            <a:r>
              <a:rPr lang="en-US" sz="1800" i="0" dirty="0">
                <a:solidFill>
                  <a:srgbClr val="FFFFFF"/>
                </a:solidFill>
                <a:effectLst/>
              </a:rPr>
              <a:t>24001042 – Data and Prediction modelling</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Forest Bennett </a:t>
            </a:r>
            <a:r>
              <a:rPr lang="en-US" sz="1800" i="0" dirty="0">
                <a:solidFill>
                  <a:srgbClr val="FFFFFF"/>
                </a:solidFill>
                <a:effectLst/>
              </a:rPr>
              <a:t>23010240 – Data Acquisition, Engineering and Presentation</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Karolina Cardenas </a:t>
            </a:r>
            <a:r>
              <a:rPr lang="en-US" sz="1800" i="0" dirty="0">
                <a:solidFill>
                  <a:srgbClr val="FFFFFF"/>
                </a:solidFill>
                <a:effectLst/>
              </a:rPr>
              <a:t>20014550 – Data Acquisition, Front end design and build.</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Daniel Soung-Yun Kim </a:t>
            </a:r>
            <a:r>
              <a:rPr lang="en-US" sz="1800" i="0" dirty="0">
                <a:solidFill>
                  <a:srgbClr val="FFFFFF"/>
                </a:solidFill>
                <a:effectLst/>
              </a:rPr>
              <a:t>24016358 – Data and Prediction modelling</a:t>
            </a:r>
            <a:endParaRPr lang="en-US" sz="1800" dirty="0">
              <a:solidFill>
                <a:srgbClr val="FFFFFF"/>
              </a:solidFill>
            </a:endParaRPr>
          </a:p>
        </p:txBody>
      </p:sp>
      <p:sp>
        <p:nvSpPr>
          <p:cNvPr id="8" name="TextBox 7">
            <a:extLst>
              <a:ext uri="{FF2B5EF4-FFF2-40B4-BE49-F238E27FC236}">
                <a16:creationId xmlns:a16="http://schemas.microsoft.com/office/drawing/2014/main" id="{5A3776BA-BDF4-78A7-047D-6F6779E06B53}"/>
              </a:ext>
            </a:extLst>
          </p:cNvPr>
          <p:cNvSpPr txBox="1"/>
          <p:nvPr/>
        </p:nvSpPr>
        <p:spPr>
          <a:xfrm>
            <a:off x="9397803" y="6656569"/>
            <a:ext cx="2791149"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6" tooltip="https://www.flickr.com/photos/adrianpua/4782929636/">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9"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
        <p:nvSpPr>
          <p:cNvPr id="9" name="TextBox 8">
            <a:extLst>
              <a:ext uri="{FF2B5EF4-FFF2-40B4-BE49-F238E27FC236}">
                <a16:creationId xmlns:a16="http://schemas.microsoft.com/office/drawing/2014/main" id="{4D97F33F-8123-4AAB-F89C-B97678CD4253}"/>
              </a:ext>
            </a:extLst>
          </p:cNvPr>
          <p:cNvSpPr txBox="1"/>
          <p:nvPr/>
        </p:nvSpPr>
        <p:spPr>
          <a:xfrm>
            <a:off x="1911096" y="4303568"/>
            <a:ext cx="8193024" cy="461665"/>
          </a:xfrm>
          <a:prstGeom prst="rect">
            <a:avLst/>
          </a:prstGeom>
          <a:noFill/>
        </p:spPr>
        <p:txBody>
          <a:bodyPr wrap="square" rtlCol="0">
            <a:spAutoFit/>
          </a:bodyPr>
          <a:lstStyle/>
          <a:p>
            <a:pPr algn="ctr"/>
            <a:r>
              <a:rPr lang="en-US" sz="2400" dirty="0">
                <a:solidFill>
                  <a:schemeClr val="bg1"/>
                </a:solidFill>
                <a:effectLst/>
                <a:latin typeface="Cambria" panose="02040503050406030204" pitchFamily="18" charset="0"/>
                <a:ea typeface="MS Mincho" panose="02020609040205080304" pitchFamily="49" charset="-128"/>
                <a:cs typeface="Times New Roman" panose="02020603050405020304" pitchFamily="18" charset="0"/>
              </a:rPr>
              <a:t>Who will win: Holloway or Poirier?</a:t>
            </a:r>
            <a:endParaRPr lang="en-ZA" dirty="0">
              <a:solidFill>
                <a:schemeClr val="bg1"/>
              </a:solidFill>
            </a:endParaRPr>
          </a:p>
        </p:txBody>
      </p:sp>
      <p:pic>
        <p:nvPicPr>
          <p:cNvPr id="37" name="Audio 36">
            <a:hlinkClick r:id="" action="ppaction://media"/>
            <a:extLst>
              <a:ext uri="{FF2B5EF4-FFF2-40B4-BE49-F238E27FC236}">
                <a16:creationId xmlns:a16="http://schemas.microsoft.com/office/drawing/2014/main" id="{7ADEA202-5DAE-6E1E-3199-60B64AAA94B6}"/>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72541515"/>
      </p:ext>
    </p:extLst>
  </p:cSld>
  <p:clrMapOvr>
    <a:masterClrMapping/>
  </p:clrMapOvr>
  <mc:AlternateContent xmlns:mc="http://schemas.openxmlformats.org/markup-compatibility/2006" xmlns:p14="http://schemas.microsoft.com/office/powerpoint/2010/main">
    <mc:Choice Requires="p14">
      <p:transition spd="slow" p14:dur="2000" advTm="61801"/>
    </mc:Choice>
    <mc:Fallback xmlns="">
      <p:transition spd="slow" advTm="61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6B464-A217-1212-6CE4-9A450B5EEAF7}"/>
              </a:ext>
            </a:extLst>
          </p:cNvPr>
          <p:cNvSpPr>
            <a:spLocks noGrp="1"/>
          </p:cNvSpPr>
          <p:nvPr>
            <p:ph type="title"/>
          </p:nvPr>
        </p:nvSpPr>
        <p:spPr/>
        <p:txBody>
          <a:bodyPr/>
          <a:lstStyle/>
          <a:p>
            <a:r>
              <a:rPr lang="en-US" dirty="0"/>
              <a:t>Conclusion:</a:t>
            </a:r>
            <a:endParaRPr lang="en-ZA" dirty="0"/>
          </a:p>
        </p:txBody>
      </p:sp>
      <p:sp>
        <p:nvSpPr>
          <p:cNvPr id="3" name="Content Placeholder 2">
            <a:extLst>
              <a:ext uri="{FF2B5EF4-FFF2-40B4-BE49-F238E27FC236}">
                <a16:creationId xmlns:a16="http://schemas.microsoft.com/office/drawing/2014/main" id="{9EFED9F0-D05B-1D72-2358-997106C045B7}"/>
              </a:ext>
            </a:extLst>
          </p:cNvPr>
          <p:cNvSpPr>
            <a:spLocks noGrp="1"/>
          </p:cNvSpPr>
          <p:nvPr>
            <p:ph idx="1"/>
          </p:nvPr>
        </p:nvSpPr>
        <p:spPr/>
        <p:txBody>
          <a:bodyPr/>
          <a:lstStyle/>
          <a:p>
            <a:r>
              <a:rPr lang="en-US" dirty="0"/>
              <a:t>Predicting the winner of UFC fights can be accomplished to an extent. With a high score of 0.85 on prediction models Random Forest gives the best predictions. Whilst this is a high score, it would have been more beneficial if the prediction models could be tested in real world scenarios. This can maybe be done in the future. In addition to this, more fighter data may provide better prediction models. This could include the results of the fighters last 5 fights, their age, experience and current rank.</a:t>
            </a:r>
            <a:endParaRPr lang="en-ZA" dirty="0"/>
          </a:p>
        </p:txBody>
      </p:sp>
      <p:sp>
        <p:nvSpPr>
          <p:cNvPr id="4" name="TextBox 3">
            <a:extLst>
              <a:ext uri="{FF2B5EF4-FFF2-40B4-BE49-F238E27FC236}">
                <a16:creationId xmlns:a16="http://schemas.microsoft.com/office/drawing/2014/main" id="{EB2F2F17-23D0-2959-9743-90B90CA6EDEE}"/>
              </a:ext>
            </a:extLst>
          </p:cNvPr>
          <p:cNvSpPr txBox="1"/>
          <p:nvPr/>
        </p:nvSpPr>
        <p:spPr>
          <a:xfrm>
            <a:off x="-82296" y="6444734"/>
            <a:ext cx="2377440" cy="323165"/>
          </a:xfrm>
          <a:prstGeom prst="rect">
            <a:avLst/>
          </a:prstGeom>
          <a:noFill/>
        </p:spPr>
        <p:txBody>
          <a:bodyPr wrap="square" rtlCol="0">
            <a:spAutoFit/>
          </a:bodyPr>
          <a:lstStyle/>
          <a:p>
            <a:pPr algn="ctr"/>
            <a:r>
              <a:rPr lang="en-NZ" sz="1500" b="1" dirty="0"/>
              <a:t>Karolina Cardenas</a:t>
            </a:r>
          </a:p>
        </p:txBody>
      </p:sp>
      <p:pic>
        <p:nvPicPr>
          <p:cNvPr id="6" name="Recorded Sound c">
            <a:hlinkClick r:id="" action="ppaction://media"/>
            <a:extLst>
              <a:ext uri="{FF2B5EF4-FFF2-40B4-BE49-F238E27FC236}">
                <a16:creationId xmlns:a16="http://schemas.microsoft.com/office/drawing/2014/main" id="{611692CD-F8AF-37C5-CA84-3F6CBC413F0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49000" y="5840413"/>
            <a:ext cx="609600" cy="609600"/>
          </a:xfrm>
          <a:prstGeom prst="rect">
            <a:avLst/>
          </a:prstGeom>
        </p:spPr>
      </p:pic>
    </p:spTree>
    <p:extLst>
      <p:ext uri="{BB962C8B-B14F-4D97-AF65-F5344CB8AC3E}">
        <p14:creationId xmlns:p14="http://schemas.microsoft.com/office/powerpoint/2010/main" val="3078077022"/>
      </p:ext>
    </p:extLst>
  </p:cSld>
  <p:clrMapOvr>
    <a:masterClrMapping/>
  </p:clrMapOvr>
  <mc:AlternateContent xmlns:mc="http://schemas.openxmlformats.org/markup-compatibility/2006" xmlns:p14="http://schemas.microsoft.com/office/powerpoint/2010/main">
    <mc:Choice Requires="p14">
      <p:transition spd="slow" p14:dur="2000" advTm="44458"/>
    </mc:Choice>
    <mc:Fallback xmlns="">
      <p:transition spd="slow" advTm="444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735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oup of men standing on a stage&#10;&#10;AI-generated content may be incorrect.">
            <a:extLst>
              <a:ext uri="{FF2B5EF4-FFF2-40B4-BE49-F238E27FC236}">
                <a16:creationId xmlns:a16="http://schemas.microsoft.com/office/drawing/2014/main" id="{0DE0E2D1-A370-AC13-51D1-D5A8D6FB0A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91700" y="3657600"/>
            <a:ext cx="2400300" cy="3200400"/>
          </a:xfrm>
          <a:prstGeom prst="rect">
            <a:avLst/>
          </a:prstGeom>
        </p:spPr>
      </p:pic>
      <p:sp>
        <p:nvSpPr>
          <p:cNvPr id="2" name="Title 1">
            <a:extLst>
              <a:ext uri="{FF2B5EF4-FFF2-40B4-BE49-F238E27FC236}">
                <a16:creationId xmlns:a16="http://schemas.microsoft.com/office/drawing/2014/main" id="{4311C538-D6C3-6130-5838-1C00B1C90BE3}"/>
              </a:ext>
            </a:extLst>
          </p:cNvPr>
          <p:cNvSpPr>
            <a:spLocks noGrp="1"/>
          </p:cNvSpPr>
          <p:nvPr>
            <p:ph type="title"/>
          </p:nvPr>
        </p:nvSpPr>
        <p:spPr/>
        <p:txBody>
          <a:bodyPr/>
          <a:lstStyle/>
          <a:p>
            <a:r>
              <a:rPr lang="en-US" dirty="0"/>
              <a:t>Why predict UFC fights?</a:t>
            </a:r>
            <a:endParaRPr lang="en-ZA" dirty="0"/>
          </a:p>
        </p:txBody>
      </p:sp>
      <p:sp>
        <p:nvSpPr>
          <p:cNvPr id="3" name="Content Placeholder 2">
            <a:extLst>
              <a:ext uri="{FF2B5EF4-FFF2-40B4-BE49-F238E27FC236}">
                <a16:creationId xmlns:a16="http://schemas.microsoft.com/office/drawing/2014/main" id="{4BE208E4-8ADE-8688-9D51-DBC37AE80F6E}"/>
              </a:ext>
            </a:extLst>
          </p:cNvPr>
          <p:cNvSpPr>
            <a:spLocks noGrp="1"/>
          </p:cNvSpPr>
          <p:nvPr>
            <p:ph idx="1"/>
          </p:nvPr>
        </p:nvSpPr>
        <p:spPr>
          <a:xfrm>
            <a:off x="458694" y="1866901"/>
            <a:ext cx="10895106" cy="2951734"/>
          </a:xfrm>
        </p:spPr>
        <p:txBody>
          <a:bodyPr>
            <a:normAutofit fontScale="92500"/>
          </a:bodyPr>
          <a:lstStyle/>
          <a:p>
            <a:r>
              <a:rPr lang="en-US" dirty="0"/>
              <a:t>Can make a person a lot of money if they predict the right winner.</a:t>
            </a:r>
          </a:p>
          <a:p>
            <a:r>
              <a:rPr lang="en-US" dirty="0"/>
              <a:t>Help sponsors to put their money behind someone who is predicted to win.</a:t>
            </a:r>
          </a:p>
          <a:p>
            <a:r>
              <a:rPr lang="en-US" dirty="0"/>
              <a:t>Helps fans to learn get deeper understanding of the sport.</a:t>
            </a:r>
          </a:p>
          <a:p>
            <a:r>
              <a:rPr lang="en-US" dirty="0"/>
              <a:t>Helps train and test prediction models.</a:t>
            </a:r>
          </a:p>
        </p:txBody>
      </p:sp>
      <p:sp>
        <p:nvSpPr>
          <p:cNvPr id="4" name="TextBox 3">
            <a:extLst>
              <a:ext uri="{FF2B5EF4-FFF2-40B4-BE49-F238E27FC236}">
                <a16:creationId xmlns:a16="http://schemas.microsoft.com/office/drawing/2014/main" id="{CE4C4108-03B9-4DCA-07B9-97D5355C65BD}"/>
              </a:ext>
            </a:extLst>
          </p:cNvPr>
          <p:cNvSpPr txBox="1"/>
          <p:nvPr/>
        </p:nvSpPr>
        <p:spPr>
          <a:xfrm>
            <a:off x="1527048" y="5159313"/>
            <a:ext cx="8105902" cy="646331"/>
          </a:xfrm>
          <a:prstGeom prst="rect">
            <a:avLst/>
          </a:prstGeom>
          <a:noFill/>
        </p:spPr>
        <p:txBody>
          <a:bodyPr wrap="square" rtlCol="0">
            <a:spAutoFit/>
          </a:bodyPr>
          <a:lstStyle/>
          <a:p>
            <a:pPr algn="ctr"/>
            <a:r>
              <a:rPr lang="en-US" dirty="0"/>
              <a:t>The question is: Can we predict the winner of a UFC fight just using fighter statistics?</a:t>
            </a:r>
            <a:endParaRPr lang="en-ZA" dirty="0"/>
          </a:p>
        </p:txBody>
      </p:sp>
      <p:pic>
        <p:nvPicPr>
          <p:cNvPr id="103" name="Audio 102">
            <a:hlinkClick r:id="" action="ppaction://media"/>
            <a:extLst>
              <a:ext uri="{FF2B5EF4-FFF2-40B4-BE49-F238E27FC236}">
                <a16:creationId xmlns:a16="http://schemas.microsoft.com/office/drawing/2014/main" id="{736F7B9A-36A9-9848-07A0-566F8B70C4F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
        <p:nvSpPr>
          <p:cNvPr id="5" name="TextBox 4">
            <a:extLst>
              <a:ext uri="{FF2B5EF4-FFF2-40B4-BE49-F238E27FC236}">
                <a16:creationId xmlns:a16="http://schemas.microsoft.com/office/drawing/2014/main" id="{B17B0A1A-1E34-692A-AA94-2B1FC7D3FEE7}"/>
              </a:ext>
            </a:extLst>
          </p:cNvPr>
          <p:cNvSpPr txBox="1"/>
          <p:nvPr/>
        </p:nvSpPr>
        <p:spPr>
          <a:xfrm>
            <a:off x="-118872" y="6444734"/>
            <a:ext cx="1755648" cy="323165"/>
          </a:xfrm>
          <a:prstGeom prst="rect">
            <a:avLst/>
          </a:prstGeom>
          <a:noFill/>
        </p:spPr>
        <p:txBody>
          <a:bodyPr wrap="square" rtlCol="0">
            <a:spAutoFit/>
          </a:bodyPr>
          <a:lstStyle/>
          <a:p>
            <a:pPr algn="ctr"/>
            <a:r>
              <a:rPr lang="en-NZ" sz="1500" b="1" dirty="0" err="1"/>
              <a:t>Amaz</a:t>
            </a:r>
            <a:r>
              <a:rPr lang="en-NZ" sz="1500" b="1" dirty="0"/>
              <a:t> Salman</a:t>
            </a:r>
          </a:p>
        </p:txBody>
      </p:sp>
    </p:spTree>
    <p:extLst>
      <p:ext uri="{BB962C8B-B14F-4D97-AF65-F5344CB8AC3E}">
        <p14:creationId xmlns:p14="http://schemas.microsoft.com/office/powerpoint/2010/main" val="1167904523"/>
      </p:ext>
    </p:extLst>
  </p:cSld>
  <p:clrMapOvr>
    <a:masterClrMapping/>
  </p:clrMapOvr>
  <mc:AlternateContent xmlns:mc="http://schemas.openxmlformats.org/markup-compatibility/2006" xmlns:p14="http://schemas.microsoft.com/office/powerpoint/2010/main">
    <mc:Choice Requires="p14">
      <p:transition spd="slow" p14:dur="2000" advTm="49731"/>
    </mc:Choice>
    <mc:Fallback xmlns="">
      <p:transition spd="slow" advTm="49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37" name="Rectangle 1036">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039" name="Group 1038">
            <a:extLst>
              <a:ext uri="{FF2B5EF4-FFF2-40B4-BE49-F238E27FC236}">
                <a16:creationId xmlns:a16="http://schemas.microsoft.com/office/drawing/2014/main" id="{8D6FD602-3113-4FC4-982F-15099614D2A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3048" y="0"/>
            <a:ext cx="7724071" cy="6858000"/>
            <a:chOff x="4464881" y="0"/>
            <a:chExt cx="7724071" cy="6858000"/>
          </a:xfrm>
        </p:grpSpPr>
        <p:pic>
          <p:nvPicPr>
            <p:cNvPr id="1040" name="Picture 1039">
              <a:extLst>
                <a:ext uri="{FF2B5EF4-FFF2-40B4-BE49-F238E27FC236}">
                  <a16:creationId xmlns:a16="http://schemas.microsoft.com/office/drawing/2014/main" id="{8B8C81AF-BEDB-486F-AB26-181C63BF140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041" name="Picture 1040">
              <a:extLst>
                <a:ext uri="{FF2B5EF4-FFF2-40B4-BE49-F238E27FC236}">
                  <a16:creationId xmlns:a16="http://schemas.microsoft.com/office/drawing/2014/main" id="{E08D8EF1-80CA-4FAD-BD38-F379CECC367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65102B25-AD4A-DBD1-0A6A-FE91E76ED6C5}"/>
              </a:ext>
            </a:extLst>
          </p:cNvPr>
          <p:cNvSpPr>
            <a:spLocks noGrp="1"/>
          </p:cNvSpPr>
          <p:nvPr>
            <p:ph type="title"/>
          </p:nvPr>
        </p:nvSpPr>
        <p:spPr>
          <a:xfrm>
            <a:off x="5638800" y="586992"/>
            <a:ext cx="5867400" cy="1664573"/>
          </a:xfrm>
        </p:spPr>
        <p:txBody>
          <a:bodyPr>
            <a:normAutofit/>
          </a:bodyPr>
          <a:lstStyle/>
          <a:p>
            <a:r>
              <a:rPr lang="en-US" dirty="0"/>
              <a:t>Why predictions are useful</a:t>
            </a:r>
            <a:endParaRPr lang="en-ZA" dirty="0"/>
          </a:p>
        </p:txBody>
      </p:sp>
      <p:pic>
        <p:nvPicPr>
          <p:cNvPr id="1030" name="Picture 6">
            <a:extLst>
              <a:ext uri="{FF2B5EF4-FFF2-40B4-BE49-F238E27FC236}">
                <a16:creationId xmlns:a16="http://schemas.microsoft.com/office/drawing/2014/main" id="{8D9132AA-3AA9-3A6B-5C01-5930CFED9BAB}"/>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682007" y="613741"/>
            <a:ext cx="4573489" cy="571686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25B37A24-C013-5050-3D9D-E39764928EF4}"/>
              </a:ext>
            </a:extLst>
          </p:cNvPr>
          <p:cNvSpPr>
            <a:spLocks noGrp="1"/>
          </p:cNvSpPr>
          <p:nvPr>
            <p:ph idx="1"/>
          </p:nvPr>
        </p:nvSpPr>
        <p:spPr>
          <a:xfrm>
            <a:off x="5638860" y="2411653"/>
            <a:ext cx="5867022" cy="3928822"/>
          </a:xfrm>
        </p:spPr>
        <p:txBody>
          <a:bodyPr>
            <a:normAutofit/>
          </a:bodyPr>
          <a:lstStyle/>
          <a:p>
            <a:pPr>
              <a:lnSpc>
                <a:spcPct val="100000"/>
              </a:lnSpc>
            </a:pPr>
            <a:r>
              <a:rPr lang="en-US" sz="1700"/>
              <a:t>UFC and MMA betting has experienced a growth in recent years due to an increase in interest of combat sports.</a:t>
            </a:r>
          </a:p>
          <a:p>
            <a:pPr>
              <a:lnSpc>
                <a:spcPct val="100000"/>
              </a:lnSpc>
            </a:pPr>
            <a:r>
              <a:rPr lang="en-US" sz="1700"/>
              <a:t>In 2021 MMA global betting market was valued at $1.8 billion which is an increase compared to the market value of $1.4 billion in 2020.</a:t>
            </a:r>
          </a:p>
          <a:p>
            <a:pPr>
              <a:lnSpc>
                <a:spcPct val="100000"/>
              </a:lnSpc>
            </a:pPr>
            <a:r>
              <a:rPr lang="en-US" sz="1700"/>
              <a:t>The clear increase in interest of combat sports and betting on combat sports gives us a clear indication that it is a growing field.</a:t>
            </a:r>
          </a:p>
          <a:p>
            <a:pPr>
              <a:lnSpc>
                <a:spcPct val="100000"/>
              </a:lnSpc>
            </a:pPr>
            <a:r>
              <a:rPr lang="en-US" sz="1700"/>
              <a:t>Furthermore, with this increase in interests it can be assumed that people participating in sports betting would want reliable prediction software to further improve their chances of walking away with wins.</a:t>
            </a:r>
            <a:endParaRPr lang="en-ZA" sz="1700"/>
          </a:p>
        </p:txBody>
      </p:sp>
      <p:pic>
        <p:nvPicPr>
          <p:cNvPr id="41" name="Audio 40">
            <a:hlinkClick r:id="" action="ppaction://media"/>
            <a:extLst>
              <a:ext uri="{FF2B5EF4-FFF2-40B4-BE49-F238E27FC236}">
                <a16:creationId xmlns:a16="http://schemas.microsoft.com/office/drawing/2014/main" id="{F3363208-EE67-62E7-2E42-E45A67FF28C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
        <p:nvSpPr>
          <p:cNvPr id="4" name="TextBox 3">
            <a:extLst>
              <a:ext uri="{FF2B5EF4-FFF2-40B4-BE49-F238E27FC236}">
                <a16:creationId xmlns:a16="http://schemas.microsoft.com/office/drawing/2014/main" id="{17172BF5-6426-445F-6AAB-FC5B669EA15F}"/>
              </a:ext>
            </a:extLst>
          </p:cNvPr>
          <p:cNvSpPr txBox="1"/>
          <p:nvPr/>
        </p:nvSpPr>
        <p:spPr>
          <a:xfrm>
            <a:off x="-118872" y="6444734"/>
            <a:ext cx="1755648" cy="323165"/>
          </a:xfrm>
          <a:prstGeom prst="rect">
            <a:avLst/>
          </a:prstGeom>
          <a:noFill/>
        </p:spPr>
        <p:txBody>
          <a:bodyPr wrap="square" rtlCol="0">
            <a:spAutoFit/>
          </a:bodyPr>
          <a:lstStyle/>
          <a:p>
            <a:pPr algn="ctr"/>
            <a:r>
              <a:rPr lang="en-NZ" sz="1500" b="1" dirty="0" err="1"/>
              <a:t>Amaz</a:t>
            </a:r>
            <a:r>
              <a:rPr lang="en-NZ" sz="1500" b="1" dirty="0"/>
              <a:t> Salman</a:t>
            </a:r>
          </a:p>
        </p:txBody>
      </p:sp>
    </p:spTree>
    <p:extLst>
      <p:ext uri="{BB962C8B-B14F-4D97-AF65-F5344CB8AC3E}">
        <p14:creationId xmlns:p14="http://schemas.microsoft.com/office/powerpoint/2010/main" val="281454816"/>
      </p:ext>
    </p:extLst>
  </p:cSld>
  <p:clrMapOvr>
    <a:masterClrMapping/>
  </p:clrMapOvr>
  <mc:AlternateContent xmlns:mc="http://schemas.openxmlformats.org/markup-compatibility/2006" xmlns:p14="http://schemas.microsoft.com/office/powerpoint/2010/main">
    <mc:Choice Requires="p14">
      <p:transition spd="slow" p14:dur="2000" advTm="50361"/>
    </mc:Choice>
    <mc:Fallback xmlns="">
      <p:transition spd="slow" advTm="50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0876-FBDA-DAD9-9F55-716486C6B6E6}"/>
              </a:ext>
            </a:extLst>
          </p:cNvPr>
          <p:cNvSpPr>
            <a:spLocks noGrp="1"/>
          </p:cNvSpPr>
          <p:nvPr>
            <p:ph type="title"/>
          </p:nvPr>
        </p:nvSpPr>
        <p:spPr/>
        <p:txBody>
          <a:bodyPr/>
          <a:lstStyle/>
          <a:p>
            <a:r>
              <a:rPr lang="en-US" dirty="0"/>
              <a:t>Data:</a:t>
            </a:r>
            <a:endParaRPr lang="en-ZA" dirty="0"/>
          </a:p>
        </p:txBody>
      </p:sp>
      <p:sp>
        <p:nvSpPr>
          <p:cNvPr id="3" name="Content Placeholder 2">
            <a:extLst>
              <a:ext uri="{FF2B5EF4-FFF2-40B4-BE49-F238E27FC236}">
                <a16:creationId xmlns:a16="http://schemas.microsoft.com/office/drawing/2014/main" id="{8EEBFB0D-CE70-C831-A472-5D711F2EF1C3}"/>
              </a:ext>
            </a:extLst>
          </p:cNvPr>
          <p:cNvSpPr>
            <a:spLocks noGrp="1"/>
          </p:cNvSpPr>
          <p:nvPr>
            <p:ph idx="1"/>
          </p:nvPr>
        </p:nvSpPr>
        <p:spPr>
          <a:xfrm>
            <a:off x="458694" y="1691324"/>
            <a:ext cx="11274612" cy="4453890"/>
          </a:xfrm>
        </p:spPr>
        <p:txBody>
          <a:bodyPr>
            <a:normAutofit fontScale="77500" lnSpcReduction="20000"/>
          </a:bodyPr>
          <a:lstStyle/>
          <a:p>
            <a:r>
              <a:rPr lang="en-US" dirty="0"/>
              <a:t>Data for fights was acquired using the API from the following site: </a:t>
            </a:r>
            <a:r>
              <a:rPr lang="en-US" dirty="0">
                <a:hlinkClick r:id="rId5"/>
              </a:rPr>
              <a:t>https://console.sportradar.com/</a:t>
            </a:r>
            <a:r>
              <a:rPr lang="en-US" dirty="0"/>
              <a:t>. And for fighters was scraping from </a:t>
            </a:r>
            <a:r>
              <a:rPr lang="en-US" dirty="0">
                <a:hlinkClick r:id="rId6"/>
              </a:rPr>
              <a:t>http://www.ufcstats.com/statistics/fighters?char={}&amp;page=all</a:t>
            </a:r>
            <a:r>
              <a:rPr lang="en-US" dirty="0"/>
              <a:t> </a:t>
            </a:r>
          </a:p>
          <a:p>
            <a:r>
              <a:rPr lang="en-US" dirty="0"/>
              <a:t>The data included the following for the match data: Match date, competition, final round, final round length, method, scheduled length and weight class.</a:t>
            </a:r>
          </a:p>
          <a:p>
            <a:r>
              <a:rPr lang="en-US" dirty="0"/>
              <a:t>For the fighters (winner and loser in each match) the following stats was captured: Name, ID, Abbreviation(Names Abbreviation), Gender, qualifier, control, knockdowns, significant strike percentage, significant strikes, significant strikes attempted, submission attempts, takedown percentage, takedowns, takedowns attempted, total strike percentage, total strikes and total strikes attempted.</a:t>
            </a:r>
          </a:p>
          <a:p>
            <a:r>
              <a:rPr lang="en-US" dirty="0"/>
              <a:t>An additional </a:t>
            </a:r>
            <a:r>
              <a:rPr lang="en-US" dirty="0" err="1"/>
              <a:t>dataframe</a:t>
            </a:r>
            <a:r>
              <a:rPr lang="en-US" dirty="0"/>
              <a:t> was created just for the basic stats of fighters such as: Name, Height, weight, ranking etc. This was created for the frontend.</a:t>
            </a:r>
          </a:p>
          <a:p>
            <a:endParaRPr lang="en-ZA" dirty="0"/>
          </a:p>
        </p:txBody>
      </p:sp>
      <p:pic>
        <p:nvPicPr>
          <p:cNvPr id="37" name="Audio 36">
            <a:hlinkClick r:id="" action="ppaction://media"/>
            <a:extLst>
              <a:ext uri="{FF2B5EF4-FFF2-40B4-BE49-F238E27FC236}">
                <a16:creationId xmlns:a16="http://schemas.microsoft.com/office/drawing/2014/main" id="{D7EE010E-4DA1-7064-1D1B-A7A8F354BDB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
        <p:nvSpPr>
          <p:cNvPr id="5" name="TextBox 4">
            <a:extLst>
              <a:ext uri="{FF2B5EF4-FFF2-40B4-BE49-F238E27FC236}">
                <a16:creationId xmlns:a16="http://schemas.microsoft.com/office/drawing/2014/main" id="{C0187839-E386-ABA4-29AD-5052FF383301}"/>
              </a:ext>
            </a:extLst>
          </p:cNvPr>
          <p:cNvSpPr txBox="1"/>
          <p:nvPr/>
        </p:nvSpPr>
        <p:spPr>
          <a:xfrm>
            <a:off x="-100584" y="6444734"/>
            <a:ext cx="1755648" cy="323165"/>
          </a:xfrm>
          <a:prstGeom prst="rect">
            <a:avLst/>
          </a:prstGeom>
          <a:noFill/>
        </p:spPr>
        <p:txBody>
          <a:bodyPr wrap="square" rtlCol="0">
            <a:spAutoFit/>
          </a:bodyPr>
          <a:lstStyle/>
          <a:p>
            <a:pPr algn="ctr"/>
            <a:r>
              <a:rPr lang="en-NZ" sz="1500" b="1" dirty="0"/>
              <a:t>Forest Bennett</a:t>
            </a:r>
          </a:p>
        </p:txBody>
      </p:sp>
    </p:spTree>
    <p:custDataLst>
      <p:tags r:id="rId1"/>
    </p:custDataLst>
    <p:extLst>
      <p:ext uri="{BB962C8B-B14F-4D97-AF65-F5344CB8AC3E}">
        <p14:creationId xmlns:p14="http://schemas.microsoft.com/office/powerpoint/2010/main" val="4031619721"/>
      </p:ext>
    </p:extLst>
  </p:cSld>
  <p:clrMapOvr>
    <a:masterClrMapping/>
  </p:clrMapOvr>
  <mc:AlternateContent xmlns:mc="http://schemas.openxmlformats.org/markup-compatibility/2006" xmlns:p14="http://schemas.microsoft.com/office/powerpoint/2010/main">
    <mc:Choice Requires="p14">
      <p:transition spd="slow" p14:dur="2000" advTm="73611"/>
    </mc:Choice>
    <mc:Fallback xmlns="">
      <p:transition spd="slow" advTm="73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37"/>
                </p:tgtEl>
              </p:cMediaNode>
            </p:audio>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8FD44-755D-78D8-58AA-86EAD383EA42}"/>
              </a:ext>
            </a:extLst>
          </p:cNvPr>
          <p:cNvSpPr>
            <a:spLocks noGrp="1"/>
          </p:cNvSpPr>
          <p:nvPr>
            <p:ph type="title"/>
          </p:nvPr>
        </p:nvSpPr>
        <p:spPr/>
        <p:txBody>
          <a:bodyPr/>
          <a:lstStyle/>
          <a:p>
            <a:r>
              <a:rPr lang="en-US" dirty="0"/>
              <a:t>Feature Engineering:</a:t>
            </a:r>
            <a:endParaRPr lang="en-ZA" dirty="0"/>
          </a:p>
        </p:txBody>
      </p:sp>
      <p:sp>
        <p:nvSpPr>
          <p:cNvPr id="3" name="Content Placeholder 2">
            <a:extLst>
              <a:ext uri="{FF2B5EF4-FFF2-40B4-BE49-F238E27FC236}">
                <a16:creationId xmlns:a16="http://schemas.microsoft.com/office/drawing/2014/main" id="{ECD210AA-ACD3-E1F9-1711-D460E3ADD839}"/>
              </a:ext>
            </a:extLst>
          </p:cNvPr>
          <p:cNvSpPr>
            <a:spLocks noGrp="1"/>
          </p:cNvSpPr>
          <p:nvPr>
            <p:ph idx="1"/>
          </p:nvPr>
        </p:nvSpPr>
        <p:spPr/>
        <p:txBody>
          <a:bodyPr>
            <a:normAutofit fontScale="85000" lnSpcReduction="10000"/>
          </a:bodyPr>
          <a:lstStyle/>
          <a:p>
            <a:r>
              <a:rPr lang="en-US" dirty="0"/>
              <a:t>The data for all the fights was stored in a </a:t>
            </a:r>
            <a:r>
              <a:rPr lang="en-US" dirty="0" err="1"/>
              <a:t>dataframe</a:t>
            </a:r>
            <a:r>
              <a:rPr lang="en-US" dirty="0"/>
              <a:t>.</a:t>
            </a:r>
          </a:p>
          <a:p>
            <a:r>
              <a:rPr lang="en-US" dirty="0"/>
              <a:t>Duplicate fights were then removed.</a:t>
            </a:r>
          </a:p>
          <a:p>
            <a:r>
              <a:rPr lang="en-US" dirty="0"/>
              <a:t>Using the following columns for winner and loser, additional columns were created: significant strike percentage, total strike percentage, knockdowns, takedown percentage, takedowns and submission attempts.</a:t>
            </a:r>
          </a:p>
          <a:p>
            <a:r>
              <a:rPr lang="en-US" dirty="0"/>
              <a:t>Additional columns created: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a:t>
            </a:r>
          </a:p>
          <a:p>
            <a:r>
              <a:rPr lang="en-ZA" dirty="0"/>
              <a:t>These additional columns were then utilised to create prediction models.</a:t>
            </a:r>
          </a:p>
        </p:txBody>
      </p:sp>
      <p:pic>
        <p:nvPicPr>
          <p:cNvPr id="23" name="Audio 22">
            <a:hlinkClick r:id="" action="ppaction://media"/>
            <a:extLst>
              <a:ext uri="{FF2B5EF4-FFF2-40B4-BE49-F238E27FC236}">
                <a16:creationId xmlns:a16="http://schemas.microsoft.com/office/drawing/2014/main" id="{687B4452-8555-9428-FFA8-0BE547E59CCD}"/>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118750" t="-118750" r="-118750" b="-118750"/>
          <a:stretch>
            <a:fillRect/>
          </a:stretch>
        </p:blipFill>
        <p:spPr>
          <a:xfrm>
            <a:off x="10052304" y="4718304"/>
            <a:ext cx="2057400" cy="2057400"/>
          </a:xfrm>
          <a:prstGeom prst="ellipse">
            <a:avLst/>
          </a:prstGeom>
        </p:spPr>
      </p:pic>
      <p:sp>
        <p:nvSpPr>
          <p:cNvPr id="4" name="TextBox 3">
            <a:extLst>
              <a:ext uri="{FF2B5EF4-FFF2-40B4-BE49-F238E27FC236}">
                <a16:creationId xmlns:a16="http://schemas.microsoft.com/office/drawing/2014/main" id="{08FEC6CE-FBFB-D5DE-8E7C-38BB6CF4EA32}"/>
              </a:ext>
            </a:extLst>
          </p:cNvPr>
          <p:cNvSpPr txBox="1"/>
          <p:nvPr/>
        </p:nvSpPr>
        <p:spPr>
          <a:xfrm>
            <a:off x="-100584" y="6444734"/>
            <a:ext cx="1755648" cy="323165"/>
          </a:xfrm>
          <a:prstGeom prst="rect">
            <a:avLst/>
          </a:prstGeom>
          <a:noFill/>
        </p:spPr>
        <p:txBody>
          <a:bodyPr wrap="square" rtlCol="0">
            <a:spAutoFit/>
          </a:bodyPr>
          <a:lstStyle/>
          <a:p>
            <a:pPr algn="ctr"/>
            <a:r>
              <a:rPr lang="en-NZ" sz="1500" b="1" dirty="0"/>
              <a:t>Forest Bennett</a:t>
            </a:r>
          </a:p>
        </p:txBody>
      </p:sp>
    </p:spTree>
    <p:custDataLst>
      <p:tags r:id="rId1"/>
    </p:custDataLst>
    <p:extLst>
      <p:ext uri="{BB962C8B-B14F-4D97-AF65-F5344CB8AC3E}">
        <p14:creationId xmlns:p14="http://schemas.microsoft.com/office/powerpoint/2010/main" val="306377319"/>
      </p:ext>
    </p:extLst>
  </p:cSld>
  <p:clrMapOvr>
    <a:masterClrMapping/>
  </p:clrMapOvr>
  <mc:AlternateContent xmlns:mc="http://schemas.openxmlformats.org/markup-compatibility/2006" xmlns:p14="http://schemas.microsoft.com/office/powerpoint/2010/main">
    <mc:Choice Requires="p14">
      <p:transition spd="slow" p14:dur="2000" advTm="69246"/>
    </mc:Choice>
    <mc:Fallback xmlns="">
      <p:transition spd="slow" advTm="69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23"/>
                </p:tgtEl>
              </p:cMediaNode>
            </p:audio>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F0D04-1F1D-B40E-86B6-F728172A9341}"/>
              </a:ext>
            </a:extLst>
          </p:cNvPr>
          <p:cNvSpPr>
            <a:spLocks noGrp="1"/>
          </p:cNvSpPr>
          <p:nvPr>
            <p:ph type="title"/>
          </p:nvPr>
        </p:nvSpPr>
        <p:spPr/>
        <p:txBody>
          <a:bodyPr/>
          <a:lstStyle/>
          <a:p>
            <a:r>
              <a:rPr lang="en-US" dirty="0"/>
              <a:t>Modeling Strategy:</a:t>
            </a:r>
            <a:endParaRPr lang="en-ZA" dirty="0"/>
          </a:p>
        </p:txBody>
      </p:sp>
      <p:sp>
        <p:nvSpPr>
          <p:cNvPr id="10" name="Content Placeholder 9">
            <a:extLst>
              <a:ext uri="{FF2B5EF4-FFF2-40B4-BE49-F238E27FC236}">
                <a16:creationId xmlns:a16="http://schemas.microsoft.com/office/drawing/2014/main" id="{FAD3384E-05B7-FD95-F1D4-506AF8293119}"/>
              </a:ext>
            </a:extLst>
          </p:cNvPr>
          <p:cNvSpPr>
            <a:spLocks noGrp="1"/>
          </p:cNvSpPr>
          <p:nvPr>
            <p:ph idx="1"/>
          </p:nvPr>
        </p:nvSpPr>
        <p:spPr>
          <a:xfrm>
            <a:off x="458694" y="1949450"/>
            <a:ext cx="5738906" cy="4195763"/>
          </a:xfrm>
        </p:spPr>
        <p:txBody>
          <a:bodyPr>
            <a:normAutofit/>
          </a:bodyPr>
          <a:lstStyle/>
          <a:p>
            <a:pPr marL="0" indent="0">
              <a:buNone/>
            </a:pPr>
            <a:r>
              <a:rPr lang="en-NZ" sz="1800" dirty="0"/>
              <a:t> Average F1 across models: </a:t>
            </a:r>
            <a:r>
              <a:rPr lang="en-NZ" sz="1800" b="1" dirty="0"/>
              <a:t>0.81</a:t>
            </a:r>
            <a:r>
              <a:rPr lang="en-NZ" sz="1800" dirty="0"/>
              <a:t>.</a:t>
            </a:r>
            <a:br>
              <a:rPr lang="en-NZ" sz="1800" dirty="0"/>
            </a:br>
            <a:r>
              <a:rPr lang="en-NZ" sz="1800" dirty="0"/>
              <a:t> Best performer</a:t>
            </a:r>
            <a:r>
              <a:rPr lang="en-NZ" sz="1800" dirty="0">
                <a:solidFill>
                  <a:srgbClr val="FF0000"/>
                </a:solidFill>
              </a:rPr>
              <a:t>: </a:t>
            </a:r>
            <a:r>
              <a:rPr lang="en-NZ" sz="1800" b="1" dirty="0">
                <a:solidFill>
                  <a:srgbClr val="FF0000"/>
                </a:solidFill>
              </a:rPr>
              <a:t>Random Forest, </a:t>
            </a:r>
            <a:r>
              <a:rPr lang="en-NZ" sz="1800" b="1" dirty="0"/>
              <a:t>F1 = 0.85</a:t>
            </a:r>
          </a:p>
          <a:p>
            <a:pPr algn="r"/>
            <a:endParaRPr lang="en-NZ" dirty="0"/>
          </a:p>
        </p:txBody>
      </p:sp>
      <p:pic>
        <p:nvPicPr>
          <p:cNvPr id="11" name="Picture 10">
            <a:extLst>
              <a:ext uri="{FF2B5EF4-FFF2-40B4-BE49-F238E27FC236}">
                <a16:creationId xmlns:a16="http://schemas.microsoft.com/office/drawing/2014/main" id="{4ECF774F-087A-4511-EB2E-0E35C2EE1718}"/>
              </a:ext>
            </a:extLst>
          </p:cNvPr>
          <p:cNvPicPr>
            <a:picLocks noChangeAspect="1"/>
          </p:cNvPicPr>
          <p:nvPr/>
        </p:nvPicPr>
        <p:blipFill>
          <a:blip r:embed="rId4"/>
          <a:stretch>
            <a:fillRect/>
          </a:stretch>
        </p:blipFill>
        <p:spPr>
          <a:xfrm>
            <a:off x="555206" y="2748594"/>
            <a:ext cx="5259601" cy="3019747"/>
          </a:xfrm>
          <a:prstGeom prst="rect">
            <a:avLst/>
          </a:prstGeom>
        </p:spPr>
      </p:pic>
      <p:sp>
        <p:nvSpPr>
          <p:cNvPr id="12" name="Rectangle 11">
            <a:extLst>
              <a:ext uri="{FF2B5EF4-FFF2-40B4-BE49-F238E27FC236}">
                <a16:creationId xmlns:a16="http://schemas.microsoft.com/office/drawing/2014/main" id="{ABF22FA3-1B2E-E814-2986-1115C4276455}"/>
              </a:ext>
            </a:extLst>
          </p:cNvPr>
          <p:cNvSpPr/>
          <p:nvPr/>
        </p:nvSpPr>
        <p:spPr>
          <a:xfrm>
            <a:off x="6471920" y="1950720"/>
            <a:ext cx="5259601" cy="415544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lvl="0"/>
            <a:r>
              <a:rPr lang="en-US" dirty="0"/>
              <a:t>-Fight stats were used to create prediction models.</a:t>
            </a:r>
            <a:endParaRPr lang="en-NZ" dirty="0"/>
          </a:p>
          <a:p>
            <a:pPr lvl="0"/>
            <a:r>
              <a:rPr lang="en-US" dirty="0"/>
              <a:t>-The stats used included: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 </a:t>
            </a:r>
            <a:r>
              <a:rPr lang="en-US" dirty="0" err="1"/>
              <a:t>weight_class</a:t>
            </a:r>
            <a:r>
              <a:rPr lang="en-US" dirty="0"/>
              <a:t>, and method.</a:t>
            </a:r>
            <a:endParaRPr lang="en-NZ" dirty="0"/>
          </a:p>
          <a:p>
            <a:pPr lvl="0"/>
            <a:r>
              <a:rPr lang="en-US" dirty="0"/>
              <a:t>-These stats were used to create the following models: Naïve Bayers, KNN Random Forest and Logistic Regression.</a:t>
            </a:r>
            <a:endParaRPr lang="en-NZ" dirty="0"/>
          </a:p>
          <a:p>
            <a:pPr lvl="0"/>
            <a:r>
              <a:rPr lang="en-US" dirty="0"/>
              <a:t>-All F1 scores for the models were high </a:t>
            </a:r>
            <a:r>
              <a:rPr lang="en-NZ" dirty="0"/>
              <a:t>but the </a:t>
            </a:r>
            <a:r>
              <a:rPr lang="en-US" dirty="0"/>
              <a:t>highest score was for Random Forest, which scored 0.843.</a:t>
            </a:r>
            <a:endParaRPr lang="en-NZ" dirty="0"/>
          </a:p>
          <a:p>
            <a:pPr algn="ctr"/>
            <a:endParaRPr lang="en-NZ" dirty="0"/>
          </a:p>
        </p:txBody>
      </p:sp>
      <p:pic>
        <p:nvPicPr>
          <p:cNvPr id="14" name="Audio 13">
            <a:extLst>
              <a:ext uri="{FF2B5EF4-FFF2-40B4-BE49-F238E27FC236}">
                <a16:creationId xmlns:a16="http://schemas.microsoft.com/office/drawing/2014/main" id="{5369FC99-7D80-54B7-6693-5688C0CDE5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
        <p:nvSpPr>
          <p:cNvPr id="3" name="TextBox 2">
            <a:extLst>
              <a:ext uri="{FF2B5EF4-FFF2-40B4-BE49-F238E27FC236}">
                <a16:creationId xmlns:a16="http://schemas.microsoft.com/office/drawing/2014/main" id="{6D203ABA-6763-AAFB-09CB-957E9420C62F}"/>
              </a:ext>
            </a:extLst>
          </p:cNvPr>
          <p:cNvSpPr txBox="1"/>
          <p:nvPr/>
        </p:nvSpPr>
        <p:spPr>
          <a:xfrm>
            <a:off x="-82296" y="6444734"/>
            <a:ext cx="2377440" cy="323165"/>
          </a:xfrm>
          <a:prstGeom prst="rect">
            <a:avLst/>
          </a:prstGeom>
          <a:noFill/>
        </p:spPr>
        <p:txBody>
          <a:bodyPr wrap="square" rtlCol="0">
            <a:spAutoFit/>
          </a:bodyPr>
          <a:lstStyle/>
          <a:p>
            <a:pPr algn="ctr"/>
            <a:r>
              <a:rPr lang="en-NZ" sz="1500" b="1" dirty="0"/>
              <a:t>Daniel Soung-Yun Kim</a:t>
            </a:r>
          </a:p>
        </p:txBody>
      </p:sp>
    </p:spTree>
    <p:extLst>
      <p:ext uri="{BB962C8B-B14F-4D97-AF65-F5344CB8AC3E}">
        <p14:creationId xmlns:p14="http://schemas.microsoft.com/office/powerpoint/2010/main" val="4219747044"/>
      </p:ext>
    </p:extLst>
  </p:cSld>
  <p:clrMapOvr>
    <a:masterClrMapping/>
  </p:clrMapOvr>
  <mc:AlternateContent xmlns:mc="http://schemas.openxmlformats.org/markup-compatibility/2006" xmlns:p14="http://schemas.microsoft.com/office/powerpoint/2010/main">
    <mc:Choice Requires="p14">
      <p:transition spd="slow" p14:dur="2000" advTm="76527"/>
    </mc:Choice>
    <mc:Fallback xmlns="">
      <p:transition spd="slow" advTm="765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95455"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75532-5E45-42EA-56D0-126710A09856}"/>
              </a:ext>
            </a:extLst>
          </p:cNvPr>
          <p:cNvSpPr>
            <a:spLocks noGrp="1"/>
          </p:cNvSpPr>
          <p:nvPr>
            <p:ph type="title"/>
          </p:nvPr>
        </p:nvSpPr>
        <p:spPr/>
        <p:txBody>
          <a:bodyPr/>
          <a:lstStyle/>
          <a:p>
            <a:r>
              <a:rPr lang="en-US" dirty="0"/>
              <a:t>What we found:</a:t>
            </a:r>
            <a:endParaRPr lang="en-ZA" dirty="0"/>
          </a:p>
        </p:txBody>
      </p:sp>
      <p:sp>
        <p:nvSpPr>
          <p:cNvPr id="3" name="Content Placeholder 2">
            <a:extLst>
              <a:ext uri="{FF2B5EF4-FFF2-40B4-BE49-F238E27FC236}">
                <a16:creationId xmlns:a16="http://schemas.microsoft.com/office/drawing/2014/main" id="{8793ACA2-B010-C13A-4AFE-BED4DBA75169}"/>
              </a:ext>
            </a:extLst>
          </p:cNvPr>
          <p:cNvSpPr>
            <a:spLocks noGrp="1"/>
          </p:cNvSpPr>
          <p:nvPr>
            <p:ph idx="1"/>
          </p:nvPr>
        </p:nvSpPr>
        <p:spPr>
          <a:xfrm>
            <a:off x="4358640" y="2662237"/>
            <a:ext cx="7559040" cy="4195763"/>
          </a:xfrm>
        </p:spPr>
        <p:txBody>
          <a:bodyPr>
            <a:normAutofit/>
          </a:bodyPr>
          <a:lstStyle/>
          <a:p>
            <a:pPr marL="0" indent="0">
              <a:buNone/>
            </a:pPr>
            <a:endParaRPr lang="en-NZ" sz="1600" b="1"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lgn="r">
              <a:buNone/>
            </a:pPr>
            <a:endParaRPr lang="en-NZ" sz="1600" i="1" dirty="0"/>
          </a:p>
          <a:p>
            <a:pPr marL="0" indent="0" algn="r">
              <a:buNone/>
            </a:pPr>
            <a:endParaRPr lang="en-NZ" sz="1600" i="1" dirty="0"/>
          </a:p>
          <a:p>
            <a:pPr marL="0" indent="0" algn="r">
              <a:buNone/>
            </a:pPr>
            <a:r>
              <a:rPr lang="en-NZ" sz="1600" i="1" dirty="0"/>
              <a:t>  Calibration converts those raw scores into actionable probabilities with a Brier of 0.12</a:t>
            </a:r>
            <a:endParaRPr lang="en-ZA" sz="1600" dirty="0"/>
          </a:p>
        </p:txBody>
      </p:sp>
      <p:pic>
        <p:nvPicPr>
          <p:cNvPr id="5" name="Picture 4">
            <a:extLst>
              <a:ext uri="{FF2B5EF4-FFF2-40B4-BE49-F238E27FC236}">
                <a16:creationId xmlns:a16="http://schemas.microsoft.com/office/drawing/2014/main" id="{156E7FEE-DB06-EE95-9A14-87370B45DCE1}"/>
              </a:ext>
            </a:extLst>
          </p:cNvPr>
          <p:cNvPicPr>
            <a:picLocks noChangeAspect="1"/>
          </p:cNvPicPr>
          <p:nvPr/>
        </p:nvPicPr>
        <p:blipFill>
          <a:blip r:embed="rId4"/>
          <a:stretch>
            <a:fillRect/>
          </a:stretch>
        </p:blipFill>
        <p:spPr>
          <a:xfrm>
            <a:off x="7057593" y="1436952"/>
            <a:ext cx="4532858" cy="4195763"/>
          </a:xfrm>
          <a:prstGeom prst="rect">
            <a:avLst/>
          </a:prstGeom>
        </p:spPr>
      </p:pic>
      <p:pic>
        <p:nvPicPr>
          <p:cNvPr id="8" name="Content Placeholder 4">
            <a:extLst>
              <a:ext uri="{FF2B5EF4-FFF2-40B4-BE49-F238E27FC236}">
                <a16:creationId xmlns:a16="http://schemas.microsoft.com/office/drawing/2014/main" id="{7A68996F-7029-1575-0013-9DBE4844A652}"/>
              </a:ext>
            </a:extLst>
          </p:cNvPr>
          <p:cNvPicPr>
            <a:picLocks noChangeAspect="1"/>
          </p:cNvPicPr>
          <p:nvPr/>
        </p:nvPicPr>
        <p:blipFill>
          <a:blip r:embed="rId5"/>
          <a:stretch>
            <a:fillRect/>
          </a:stretch>
        </p:blipFill>
        <p:spPr>
          <a:xfrm>
            <a:off x="659671" y="1776551"/>
            <a:ext cx="4884831" cy="2218900"/>
          </a:xfrm>
          <a:prstGeom prst="rect">
            <a:avLst/>
          </a:prstGeom>
        </p:spPr>
      </p:pic>
      <p:sp>
        <p:nvSpPr>
          <p:cNvPr id="9" name="TextBox 8">
            <a:extLst>
              <a:ext uri="{FF2B5EF4-FFF2-40B4-BE49-F238E27FC236}">
                <a16:creationId xmlns:a16="http://schemas.microsoft.com/office/drawing/2014/main" id="{5EFA9173-3879-A37C-6B3B-52A1372E09AA}"/>
              </a:ext>
            </a:extLst>
          </p:cNvPr>
          <p:cNvSpPr txBox="1"/>
          <p:nvPr/>
        </p:nvSpPr>
        <p:spPr>
          <a:xfrm>
            <a:off x="659671" y="4052770"/>
            <a:ext cx="4965382" cy="923330"/>
          </a:xfrm>
          <a:prstGeom prst="rect">
            <a:avLst/>
          </a:prstGeom>
          <a:noFill/>
        </p:spPr>
        <p:txBody>
          <a:bodyPr wrap="square" rtlCol="0">
            <a:spAutoFit/>
          </a:bodyPr>
          <a:lstStyle/>
          <a:p>
            <a:r>
              <a:rPr lang="en-US" i="1" dirty="0"/>
              <a:t>Features that mattered the most were: Strike Accuracy, Knockdowns, Takedown Accuracy.</a:t>
            </a:r>
            <a:endParaRPr lang="en-NZ" i="1" dirty="0"/>
          </a:p>
          <a:p>
            <a:endParaRPr lang="en-NZ" dirty="0"/>
          </a:p>
        </p:txBody>
      </p:sp>
      <p:pic>
        <p:nvPicPr>
          <p:cNvPr id="29" name="Audio 28">
            <a:extLst>
              <a:ext uri="{FF2B5EF4-FFF2-40B4-BE49-F238E27FC236}">
                <a16:creationId xmlns:a16="http://schemas.microsoft.com/office/drawing/2014/main" id="{61BED5A2-1B15-C865-903F-1CC225888F4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
        <p:nvSpPr>
          <p:cNvPr id="4" name="TextBox 3">
            <a:extLst>
              <a:ext uri="{FF2B5EF4-FFF2-40B4-BE49-F238E27FC236}">
                <a16:creationId xmlns:a16="http://schemas.microsoft.com/office/drawing/2014/main" id="{0DC8BEDA-482F-1D4B-9AB5-3C582EE699F4}"/>
              </a:ext>
            </a:extLst>
          </p:cNvPr>
          <p:cNvSpPr txBox="1"/>
          <p:nvPr/>
        </p:nvSpPr>
        <p:spPr>
          <a:xfrm>
            <a:off x="-82296" y="6444734"/>
            <a:ext cx="2377440" cy="323165"/>
          </a:xfrm>
          <a:prstGeom prst="rect">
            <a:avLst/>
          </a:prstGeom>
          <a:noFill/>
        </p:spPr>
        <p:txBody>
          <a:bodyPr wrap="square" rtlCol="0">
            <a:spAutoFit/>
          </a:bodyPr>
          <a:lstStyle/>
          <a:p>
            <a:pPr algn="ctr"/>
            <a:r>
              <a:rPr lang="en-NZ" sz="1500" b="1" dirty="0"/>
              <a:t>Daniel Soung-Yun Kim</a:t>
            </a:r>
          </a:p>
        </p:txBody>
      </p:sp>
    </p:spTree>
    <p:extLst>
      <p:ext uri="{BB962C8B-B14F-4D97-AF65-F5344CB8AC3E}">
        <p14:creationId xmlns:p14="http://schemas.microsoft.com/office/powerpoint/2010/main" val="4191603574"/>
      </p:ext>
    </p:extLst>
  </p:cSld>
  <p:clrMapOvr>
    <a:masterClrMapping/>
  </p:clrMapOvr>
  <mc:AlternateContent xmlns:mc="http://schemas.openxmlformats.org/markup-compatibility/2006" xmlns:p14="http://schemas.microsoft.com/office/powerpoint/2010/main">
    <mc:Choice Requires="p14">
      <p:transition spd="slow" p14:dur="2000" advTm="75323"/>
    </mc:Choice>
    <mc:Fallback xmlns="">
      <p:transition spd="slow" advTm="753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1F288-00EE-ECF6-CE25-BE90E40B59FA}"/>
              </a:ext>
            </a:extLst>
          </p:cNvPr>
          <p:cNvSpPr>
            <a:spLocks noGrp="1"/>
          </p:cNvSpPr>
          <p:nvPr>
            <p:ph type="title"/>
          </p:nvPr>
        </p:nvSpPr>
        <p:spPr>
          <a:xfrm>
            <a:off x="458694" y="365761"/>
            <a:ext cx="10895106" cy="832104"/>
          </a:xfrm>
        </p:spPr>
        <p:txBody>
          <a:bodyPr/>
          <a:lstStyle/>
          <a:p>
            <a:r>
              <a:rPr lang="en-NZ" dirty="0" err="1"/>
              <a:t>Mockup</a:t>
            </a:r>
            <a:endParaRPr lang="en-NZ" dirty="0"/>
          </a:p>
        </p:txBody>
      </p:sp>
      <p:pic>
        <p:nvPicPr>
          <p:cNvPr id="4" name="Content Placeholder 4" descr="A screenshot of a game&#10;&#10;AI-generated content may be incorrect.">
            <a:extLst>
              <a:ext uri="{FF2B5EF4-FFF2-40B4-BE49-F238E27FC236}">
                <a16:creationId xmlns:a16="http://schemas.microsoft.com/office/drawing/2014/main" id="{3E764C40-A342-D730-4D53-D0E7B57463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60029" y="1220534"/>
            <a:ext cx="6292435" cy="5351907"/>
          </a:xfrm>
          <a:prstGeom prst="rect">
            <a:avLst/>
          </a:prstGeom>
        </p:spPr>
      </p:pic>
      <p:pic>
        <p:nvPicPr>
          <p:cNvPr id="5" name="Media1">
            <a:hlinkClick r:id="" action="ppaction://media"/>
            <a:extLst>
              <a:ext uri="{FF2B5EF4-FFF2-40B4-BE49-F238E27FC236}">
                <a16:creationId xmlns:a16="http://schemas.microsoft.com/office/drawing/2014/main" id="{C7AF75AC-85F0-4D6A-F818-F826E2E53E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9000" y="5962841"/>
            <a:ext cx="609600" cy="609600"/>
          </a:xfrm>
          <a:prstGeom prst="rect">
            <a:avLst/>
          </a:prstGeom>
        </p:spPr>
      </p:pic>
    </p:spTree>
    <p:extLst>
      <p:ext uri="{BB962C8B-B14F-4D97-AF65-F5344CB8AC3E}">
        <p14:creationId xmlns:p14="http://schemas.microsoft.com/office/powerpoint/2010/main" val="3417293217"/>
      </p:ext>
    </p:extLst>
  </p:cSld>
  <p:clrMapOvr>
    <a:masterClrMapping/>
  </p:clrMapOvr>
  <mc:AlternateContent xmlns:mc="http://schemas.openxmlformats.org/markup-compatibility/2006">
    <mc:Choice xmlns:p14="http://schemas.microsoft.com/office/powerpoint/2010/main" Requires="p14">
      <p:transition spd="slow" p14:dur="2000" advTm="51600"/>
    </mc:Choice>
    <mc:Fallback>
      <p:transition spd="slow" advTm="51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60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9206D-786E-0203-C1CD-3A8FF61387A3}"/>
              </a:ext>
            </a:extLst>
          </p:cNvPr>
          <p:cNvSpPr>
            <a:spLocks noGrp="1"/>
          </p:cNvSpPr>
          <p:nvPr>
            <p:ph type="title"/>
          </p:nvPr>
        </p:nvSpPr>
        <p:spPr>
          <a:xfrm>
            <a:off x="458694" y="219457"/>
            <a:ext cx="10895106" cy="612648"/>
          </a:xfrm>
        </p:spPr>
        <p:txBody>
          <a:bodyPr>
            <a:normAutofit fontScale="90000"/>
          </a:bodyPr>
          <a:lstStyle/>
          <a:p>
            <a:r>
              <a:rPr lang="en-US" dirty="0"/>
              <a:t>Demo</a:t>
            </a:r>
            <a:endParaRPr lang="en-NZ" dirty="0"/>
          </a:p>
        </p:txBody>
      </p:sp>
      <p:pic>
        <p:nvPicPr>
          <p:cNvPr id="4" name="Streamlit - Google Chrome 2025-05-27 16-54-59">
            <a:hlinkClick r:id="" action="ppaction://media"/>
            <a:extLst>
              <a:ext uri="{FF2B5EF4-FFF2-40B4-BE49-F238E27FC236}">
                <a16:creationId xmlns:a16="http://schemas.microsoft.com/office/drawing/2014/main" id="{F8022088-17DC-D9F5-D17C-7710015E38A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58368" y="831194"/>
            <a:ext cx="10695432" cy="5748794"/>
          </a:xfrm>
          <a:prstGeom prst="rect">
            <a:avLst/>
          </a:prstGeom>
        </p:spPr>
      </p:pic>
      <p:pic>
        <p:nvPicPr>
          <p:cNvPr id="5" name="Media2">
            <a:hlinkClick r:id="" action="ppaction://media"/>
            <a:extLst>
              <a:ext uri="{FF2B5EF4-FFF2-40B4-BE49-F238E27FC236}">
                <a16:creationId xmlns:a16="http://schemas.microsoft.com/office/drawing/2014/main" id="{295ECFDB-5717-A536-313E-2F93D4160AD3}"/>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533632" y="5954078"/>
            <a:ext cx="609600" cy="609600"/>
          </a:xfrm>
          <a:prstGeom prst="rect">
            <a:avLst/>
          </a:prstGeom>
        </p:spPr>
      </p:pic>
    </p:spTree>
    <p:extLst>
      <p:ext uri="{BB962C8B-B14F-4D97-AF65-F5344CB8AC3E}">
        <p14:creationId xmlns:p14="http://schemas.microsoft.com/office/powerpoint/2010/main" val="1040919584"/>
      </p:ext>
    </p:extLst>
  </p:cSld>
  <p:clrMapOvr>
    <a:masterClrMapping/>
  </p:clrMapOvr>
  <mc:AlternateContent xmlns:mc="http://schemas.openxmlformats.org/markup-compatibility/2006">
    <mc:Choice xmlns:p14="http://schemas.microsoft.com/office/powerpoint/2010/main" Requires="p14">
      <p:transition spd="slow" p14:dur="2000" advTm="64500"/>
    </mc:Choice>
    <mc:Fallback>
      <p:transition spd="slow" advTm="64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733" fill="hold"/>
                                        <p:tgtEl>
                                          <p:spTgt spid="4"/>
                                        </p:tgtEl>
                                      </p:cBhvr>
                                    </p:cmd>
                                  </p:childTnLst>
                                </p:cTn>
                              </p:par>
                              <p:par>
                                <p:cTn id="7" presetID="1" presetClass="mediacall" presetSubtype="0" fill="hold" nodeType="withEffect">
                                  <p:stCondLst>
                                    <p:cond delay="0"/>
                                  </p:stCondLst>
                                  <p:childTnLst>
                                    <p:cmd type="call" cmd="playFrom(0.0)">
                                      <p:cBhvr>
                                        <p:cTn id="8" dur="6449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4"/>
                </p:tgtEl>
              </p:cMediaNode>
            </p:video>
            <p:audio>
              <p:cMediaNode vol="80000">
                <p:cTn id="10"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8|12.7|22.3|18.6"/>
</p:tagLst>
</file>

<file path=ppt/tags/tag2.xml><?xml version="1.0" encoding="utf-8"?>
<p:tagLst xmlns:a="http://schemas.openxmlformats.org/drawingml/2006/main" xmlns:r="http://schemas.openxmlformats.org/officeDocument/2006/relationships" xmlns:p="http://schemas.openxmlformats.org/presentationml/2006/main">
  <p:tag name="TIMING" val="|1.3|6.5|7.9|9.1|17.2"/>
</p:tagLst>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684</TotalTime>
  <Words>797</Words>
  <Application>Microsoft Office PowerPoint</Application>
  <PresentationFormat>Widescreen</PresentationFormat>
  <Paragraphs>58</Paragraphs>
  <Slides>10</Slides>
  <Notes>0</Notes>
  <HiddenSlides>0</HiddenSlides>
  <MMClips>11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Arial</vt:lpstr>
      <vt:lpstr>Avenir Next LT Pro</vt:lpstr>
      <vt:lpstr>AvenirNext LT Pro Medium</vt:lpstr>
      <vt:lpstr>Cambria</vt:lpstr>
      <vt:lpstr>Sabon Next LT</vt:lpstr>
      <vt:lpstr>DappledVTI</vt:lpstr>
      <vt:lpstr>Predicting UFC Fight Outcomes with Machine Learning</vt:lpstr>
      <vt:lpstr>Why predict UFC fights?</vt:lpstr>
      <vt:lpstr>Why predictions are useful</vt:lpstr>
      <vt:lpstr>Data:</vt:lpstr>
      <vt:lpstr>Feature Engineering:</vt:lpstr>
      <vt:lpstr>Modeling Strategy:</vt:lpstr>
      <vt:lpstr>What we found:</vt:lpstr>
      <vt:lpstr>Mockup</vt:lpstr>
      <vt:lpstr>Demo</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UFC Fight Outcomes with Machine Learning</dc:title>
  <dc:creator>For Ben</dc:creator>
  <cp:lastModifiedBy>Karolina Cardenas</cp:lastModifiedBy>
  <cp:revision>19</cp:revision>
  <dcterms:created xsi:type="dcterms:W3CDTF">2025-05-24T07:54:39Z</dcterms:created>
  <dcterms:modified xsi:type="dcterms:W3CDTF">2025-05-27T08:42:25Z</dcterms:modified>
</cp:coreProperties>
</file>

<file path=docProps/thumbnail.jpeg>
</file>